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6" r:id="rId5"/>
    <p:sldId id="277" r:id="rId6"/>
    <p:sldId id="290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9" r:id="rId15"/>
    <p:sldId id="287" r:id="rId16"/>
    <p:sldId id="266" r:id="rId17"/>
    <p:sldId id="267" r:id="rId18"/>
    <p:sldId id="268" r:id="rId19"/>
    <p:sldId id="269" r:id="rId20"/>
    <p:sldId id="288" r:id="rId21"/>
    <p:sldId id="270" r:id="rId22"/>
    <p:sldId id="271" r:id="rId23"/>
    <p:sldId id="272" r:id="rId24"/>
    <p:sldId id="273" r:id="rId2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DATOS%20ABIERTOS\PASIVOS\P.4.1.%20Ley%2026.417.%20Movilidad%20Aumentos%20acumulados%20PBU%20Haber%20Minimo%20y%20Tope%20Base%20Imponible%20Minima%20y%20Tope%20del%20Rigimen%20General%20SIP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DATOS%20ABIERTOS\cantidad%20y%20auh%20mont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Juan\Fondo%20Previsional.%20Bicamera\Carga%20de%20Encuestas\Todos%20JUNT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Pérdida</a:t>
            </a:r>
            <a:r>
              <a:rPr lang="en-US" dirty="0" smtClean="0"/>
              <a:t> del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adquisitivo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Jubilación</a:t>
            </a:r>
            <a:r>
              <a:rPr lang="en-US" dirty="0" smtClean="0"/>
              <a:t> </a:t>
            </a:r>
            <a:r>
              <a:rPr lang="en-US" dirty="0" err="1"/>
              <a:t>Mínima</a:t>
            </a:r>
            <a:r>
              <a:rPr lang="en-US" dirty="0"/>
              <a:t> en </a:t>
            </a:r>
            <a:r>
              <a:rPr lang="en-US" dirty="0" err="1"/>
              <a:t>Dólares</a:t>
            </a:r>
            <a:endParaRPr lang="en-US" dirty="0"/>
          </a:p>
        </c:rich>
      </c:tx>
      <c:layout>
        <c:manualLayout>
          <c:xMode val="edge"/>
          <c:yMode val="edge"/>
          <c:x val="0.3202064635481691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9319046441916155E-2"/>
          <c:y val="9.9675578052303135E-2"/>
          <c:w val="0.93226383927336398"/>
          <c:h val="0.83112106784882978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3257728"/>
        <c:axId val="223259648"/>
      </c:barChart>
      <c:catAx>
        <c:axId val="223257728"/>
        <c:scaling>
          <c:orientation val="minMax"/>
        </c:scaling>
        <c:delete val="0"/>
        <c:axPos val="b"/>
        <c:majorTickMark val="out"/>
        <c:minorTickMark val="none"/>
        <c:tickLblPos val="nextTo"/>
        <c:crossAx val="223259648"/>
        <c:crosses val="autoZero"/>
        <c:auto val="1"/>
        <c:lblAlgn val="ctr"/>
        <c:lblOffset val="100"/>
        <c:noMultiLvlLbl val="0"/>
      </c:catAx>
      <c:valAx>
        <c:axId val="223259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32577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dirty="0"/>
              <a:t>Accedió usted a la </a:t>
            </a:r>
            <a:r>
              <a:rPr lang="es-AR" dirty="0" smtClean="0"/>
              <a:t>Reparación Histórica</a:t>
            </a:r>
            <a:r>
              <a:rPr lang="es-AR" dirty="0"/>
              <a:t>?</a:t>
            </a:r>
          </a:p>
        </c:rich>
      </c:tx>
      <c:layout>
        <c:manualLayout>
          <c:xMode val="edge"/>
          <c:yMode val="edge"/>
          <c:x val="0.17481255468066489"/>
          <c:y val="4.814814814814814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055555555555558E-2"/>
          <c:y val="0.15267935258092738"/>
          <c:w val="0.81388888888888888"/>
          <c:h val="0.75354870224555259"/>
        </c:manualLayout>
      </c:layout>
      <c:pie3DChart>
        <c:varyColors val="1"/>
        <c:ser>
          <c:idx val="0"/>
          <c:order val="0"/>
          <c:tx>
            <c:strRef>
              <c:f>Todos!$VY$59</c:f>
              <c:strCache>
                <c:ptCount val="1"/>
                <c:pt idx="0">
                  <c:v>Accedió usted a la reparación histórica?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3668853893263341"/>
                  <c:y val="6.043861184018664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Todos!$VZ$58:$WA$58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Todos!$VZ$59:$WA$59</c:f>
              <c:numCache>
                <c:formatCode>General</c:formatCode>
                <c:ptCount val="2"/>
                <c:pt idx="0">
                  <c:v>13</c:v>
                </c:pt>
                <c:pt idx="1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dirty="0"/>
              <a:t>Qué opinión le merece la ley de </a:t>
            </a:r>
            <a:r>
              <a:rPr lang="es-AR" dirty="0" smtClean="0"/>
              <a:t>inclusión </a:t>
            </a:r>
            <a:r>
              <a:rPr lang="es-AR" dirty="0"/>
              <a:t>jubilatoria?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416666666666669"/>
          <c:y val="0.17482400116652086"/>
          <c:w val="0.81388888888888888"/>
          <c:h val="0.54259259259259263"/>
        </c:manualLayout>
      </c:layout>
      <c:doughnutChart>
        <c:varyColors val="1"/>
        <c:ser>
          <c:idx val="0"/>
          <c:order val="0"/>
          <c:tx>
            <c:strRef>
              <c:f>Todos!$VY$61</c:f>
              <c:strCache>
                <c:ptCount val="1"/>
                <c:pt idx="0">
                  <c:v>Qué opinión le merece la ley de inclusion jubilatoria?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s-AR" smtClean="0"/>
                      <a:t>muy </a:t>
                    </a:r>
                    <a:r>
                      <a:rPr lang="es-AR"/>
                      <a:t>buena
24%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1388888888888886"/>
                  <c:y val="0.162962962962962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8333333333333335"/>
                  <c:y val="0.11111111111111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20833333333333334"/>
                  <c:y val="4.07407407407408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Todos!$VZ$60:$WE$60</c:f>
              <c:strCache>
                <c:ptCount val="6"/>
                <c:pt idx="0">
                  <c:v>Muy buena</c:v>
                </c:pt>
                <c:pt idx="1">
                  <c:v>buena</c:v>
                </c:pt>
                <c:pt idx="2">
                  <c:v>ni buena ni mala</c:v>
                </c:pt>
                <c:pt idx="3">
                  <c:v>mala</c:v>
                </c:pt>
                <c:pt idx="4">
                  <c:v>muy mala</c:v>
                </c:pt>
                <c:pt idx="5">
                  <c:v>no sabe</c:v>
                </c:pt>
              </c:strCache>
            </c:strRef>
          </c:cat>
          <c:val>
            <c:numRef>
              <c:f>Todos!$VZ$61:$WE$61</c:f>
              <c:numCache>
                <c:formatCode>General</c:formatCode>
                <c:ptCount val="6"/>
                <c:pt idx="0">
                  <c:v>141</c:v>
                </c:pt>
                <c:pt idx="1">
                  <c:v>196</c:v>
                </c:pt>
                <c:pt idx="2">
                  <c:v>35</c:v>
                </c:pt>
                <c:pt idx="3">
                  <c:v>35</c:v>
                </c:pt>
                <c:pt idx="4">
                  <c:v>8</c:v>
                </c:pt>
                <c:pt idx="5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9.3055555555555558E-2"/>
          <c:y val="0.18330894201512243"/>
          <c:w val="0.81388888888888888"/>
          <c:h val="0.54392249816992022"/>
        </c:manualLayout>
      </c:layout>
      <c:doughnutChart>
        <c:varyColors val="1"/>
        <c:ser>
          <c:idx val="0"/>
          <c:order val="0"/>
          <c:tx>
            <c:strRef>
              <c:f>Todos!$VY$63</c:f>
              <c:strCache>
                <c:ptCount val="1"/>
                <c:pt idx="0">
                  <c:v>Qué opinión le merece la ley de reparación histórica?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s-AR" smtClean="0"/>
                      <a:t>muy </a:t>
                    </a:r>
                    <a:r>
                      <a:rPr lang="es-AR" dirty="0"/>
                      <a:t>buena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7777777777777778"/>
                  <c:y val="0.124378182175374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5555555555555552E-2"/>
                  <c:y val="0.178213514758745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Todos!$VZ$62:$WE$62</c:f>
              <c:strCache>
                <c:ptCount val="6"/>
                <c:pt idx="0">
                  <c:v>Muy buena</c:v>
                </c:pt>
                <c:pt idx="1">
                  <c:v>buena</c:v>
                </c:pt>
                <c:pt idx="2">
                  <c:v>ni buena ni mala</c:v>
                </c:pt>
                <c:pt idx="3">
                  <c:v>mala</c:v>
                </c:pt>
                <c:pt idx="4">
                  <c:v>muy mala</c:v>
                </c:pt>
                <c:pt idx="5">
                  <c:v>no sabe</c:v>
                </c:pt>
              </c:strCache>
            </c:strRef>
          </c:cat>
          <c:val>
            <c:numRef>
              <c:f>Todos!$VZ$63:$WE$63</c:f>
              <c:numCache>
                <c:formatCode>General</c:formatCode>
                <c:ptCount val="6"/>
                <c:pt idx="0">
                  <c:v>30</c:v>
                </c:pt>
                <c:pt idx="1">
                  <c:v>119</c:v>
                </c:pt>
                <c:pt idx="2">
                  <c:v>45</c:v>
                </c:pt>
                <c:pt idx="3">
                  <c:v>50</c:v>
                </c:pt>
                <c:pt idx="4">
                  <c:v>29</c:v>
                </c:pt>
                <c:pt idx="5">
                  <c:v>322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dirty="0" smtClean="0"/>
              <a:t>¿Considera </a:t>
            </a:r>
            <a:r>
              <a:rPr lang="es-AR" dirty="0"/>
              <a:t>usted suficiente el aumento trimestral a </a:t>
            </a:r>
            <a:r>
              <a:rPr lang="es-AR" dirty="0" smtClean="0"/>
              <a:t>jubilaciones </a:t>
            </a:r>
            <a:r>
              <a:rPr lang="es-AR" dirty="0"/>
              <a:t>y asignaciones familiares?</a:t>
            </a:r>
          </a:p>
        </c:rich>
      </c:tx>
      <c:layout>
        <c:manualLayout>
          <c:xMode val="edge"/>
          <c:yMode val="edge"/>
          <c:x val="0.14687150043744532"/>
          <c:y val="3.70370370370370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527777777777778"/>
          <c:y val="0.15453120443277923"/>
          <c:w val="0.77638888888888891"/>
          <c:h val="0.69243759113444148"/>
        </c:manualLayout>
      </c:layout>
      <c:pie3DChart>
        <c:varyColors val="1"/>
        <c:ser>
          <c:idx val="0"/>
          <c:order val="0"/>
          <c:tx>
            <c:strRef>
              <c:f>Todos!$VY$65</c:f>
              <c:strCache>
                <c:ptCount val="1"/>
                <c:pt idx="0">
                  <c:v>Considera usted suficiente el aumento trimestral a jubilaciónes y asignaciones familiares?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Todos!$VZ$64:$WA$64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Todos!$VZ$65:$WA$65</c:f>
              <c:numCache>
                <c:formatCode>General</c:formatCode>
                <c:ptCount val="2"/>
                <c:pt idx="0">
                  <c:v>72</c:v>
                </c:pt>
                <c:pt idx="1">
                  <c:v>522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0713538932633419"/>
          <c:y val="3.703703703703703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Todos!$WC$67</c:f>
              <c:strCache>
                <c:ptCount val="1"/>
                <c:pt idx="0">
                  <c:v>Porcentaje de quienes son beneficiarios de alguna prestación de ANSES y sacaron o no crédito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No</a:t>
                    </a:r>
                    <a:r>
                      <a:rPr lang="en-US"/>
                      <a:t>
56%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Todos!$WD$66:$WE$66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Todos!$WD$67:$WE$67</c:f>
              <c:numCache>
                <c:formatCode>General</c:formatCode>
                <c:ptCount val="2"/>
                <c:pt idx="0">
                  <c:v>176</c:v>
                </c:pt>
                <c:pt idx="1">
                  <c:v>220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290277777777781"/>
          <c:y val="4.8148148148148148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Todos!$WG$67</c:f>
              <c:strCache>
                <c:ptCount val="1"/>
                <c:pt idx="0">
                  <c:v>Créditos por Prestación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r>
                      <a:rPr lang="es-AR" sz="2600" dirty="0"/>
                      <a:t>JUBILACIÓN</a:t>
                    </a:r>
                    <a:r>
                      <a:rPr lang="es-AR" dirty="0"/>
                      <a:t>
27%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Todos!$WH$66:$WK$66</c:f>
              <c:strCache>
                <c:ptCount val="4"/>
                <c:pt idx="0">
                  <c:v>AUH</c:v>
                </c:pt>
                <c:pt idx="1">
                  <c:v>JUBILACIÓN</c:v>
                </c:pt>
                <c:pt idx="2">
                  <c:v>SUAF</c:v>
                </c:pt>
                <c:pt idx="3">
                  <c:v>OTRAS</c:v>
                </c:pt>
              </c:strCache>
            </c:strRef>
          </c:cat>
          <c:val>
            <c:numRef>
              <c:f>Todos!$WH$67:$WK$67</c:f>
              <c:numCache>
                <c:formatCode>General</c:formatCode>
                <c:ptCount val="4"/>
                <c:pt idx="0">
                  <c:v>74</c:v>
                </c:pt>
                <c:pt idx="1">
                  <c:v>51</c:v>
                </c:pt>
                <c:pt idx="2">
                  <c:v>19</c:v>
                </c:pt>
                <c:pt idx="3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Todos!$WL$72</c:f>
              <c:strCache>
                <c:ptCount val="1"/>
                <c:pt idx="0">
                  <c:v>Destino del Crédito</c:v>
                </c:pt>
              </c:strCache>
            </c:strRef>
          </c:tx>
          <c:explosion val="25"/>
          <c:dLbls>
            <c:dLbl>
              <c:idx val="1"/>
              <c:tx>
                <c:rich>
                  <a:bodyPr/>
                  <a:lstStyle/>
                  <a:p>
                    <a:r>
                      <a:rPr lang="es-AR" smtClean="0"/>
                      <a:t>Cancelación </a:t>
                    </a:r>
                    <a:r>
                      <a:rPr lang="es-AR"/>
                      <a:t>de deudas
15%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8611111111111112"/>
                  <c:y val="-1.66666666666666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916666666666665"/>
                  <c:y val="-0.124074074074074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1666666666666664E-2"/>
                  <c:y val="-0.157407407407407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4.027777777777778E-2"/>
                  <c:y val="-0.1333333333333333"/>
                </c:manualLayout>
              </c:layout>
              <c:tx>
                <c:rich>
                  <a:bodyPr/>
                  <a:lstStyle/>
                  <a:p>
                    <a:r>
                      <a:rPr lang="es-AR" b="1" smtClean="0"/>
                      <a:t>Otra</a:t>
                    </a:r>
                    <a:r>
                      <a:rPr lang="es-AR" b="1"/>
                      <a:t>
4%</a:t>
                    </a:r>
                    <a:endParaRPr lang="es-AR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Todos!$WM$71:$WS$71</c:f>
              <c:strCache>
                <c:ptCount val="7"/>
                <c:pt idx="0">
                  <c:v>Arreglo de Vivienda</c:v>
                </c:pt>
                <c:pt idx="1">
                  <c:v>cancelación de deudas</c:v>
                </c:pt>
                <c:pt idx="2">
                  <c:v>Consumo General</c:v>
                </c:pt>
                <c:pt idx="3">
                  <c:v>Compra de bienes y servicios</c:v>
                </c:pt>
                <c:pt idx="4">
                  <c:v>Medicamentos</c:v>
                </c:pt>
                <c:pt idx="5">
                  <c:v>Pagar Impuestos</c:v>
                </c:pt>
                <c:pt idx="6">
                  <c:v>10 Otra</c:v>
                </c:pt>
              </c:strCache>
            </c:strRef>
          </c:cat>
          <c:val>
            <c:numRef>
              <c:f>Todos!$WM$72:$WS$72</c:f>
              <c:numCache>
                <c:formatCode>General</c:formatCode>
                <c:ptCount val="7"/>
                <c:pt idx="0">
                  <c:v>65</c:v>
                </c:pt>
                <c:pt idx="1">
                  <c:v>31</c:v>
                </c:pt>
                <c:pt idx="2">
                  <c:v>75</c:v>
                </c:pt>
                <c:pt idx="3">
                  <c:v>19</c:v>
                </c:pt>
                <c:pt idx="4">
                  <c:v>4</c:v>
                </c:pt>
                <c:pt idx="5">
                  <c:v>7</c:v>
                </c:pt>
                <c:pt idx="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5621500437445339E-2"/>
          <c:y val="1.66666666666666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291885389326334"/>
          <c:y val="0.14220195392242638"/>
          <c:w val="0.58805129046369209"/>
          <c:h val="0.78406838728492267"/>
        </c:manualLayout>
      </c:layout>
      <c:doughnutChart>
        <c:varyColors val="1"/>
        <c:ser>
          <c:idx val="0"/>
          <c:order val="0"/>
          <c:tx>
            <c:strRef>
              <c:f>Todos!$VY$74</c:f>
              <c:strCache>
                <c:ptCount val="1"/>
                <c:pt idx="0">
                  <c:v>Su situación actual en relación al año pasado es…</c:v>
                </c:pt>
              </c:strCache>
            </c:strRef>
          </c:tx>
          <c:explosion val="25"/>
          <c:dPt>
            <c:idx val="2"/>
            <c:bubble3D val="0"/>
            <c:explosion val="13"/>
          </c:dPt>
          <c:dPt>
            <c:idx val="3"/>
            <c:bubble3D val="0"/>
            <c:explosion val="6"/>
          </c:dPt>
          <c:dLbls>
            <c:dLbl>
              <c:idx val="3"/>
              <c:layout>
                <c:manualLayout>
                  <c:x val="-3.3333442694663165E-2"/>
                  <c:y val="-0.16481481481481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763888888888889"/>
                  <c:y val="-0.1444444444444444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Mucho </a:t>
                    </a:r>
                    <a:r>
                      <a:rPr lang="en-US" b="1" dirty="0"/>
                      <a:t>Mejor
</a:t>
                    </a:r>
                    <a:r>
                      <a:rPr lang="en-US" b="1" dirty="0" smtClean="0"/>
                      <a:t>0,5 %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Todos!$VZ$73:$WD$73</c:f>
              <c:strCache>
                <c:ptCount val="5"/>
                <c:pt idx="0">
                  <c:v>Mucho Peor</c:v>
                </c:pt>
                <c:pt idx="1">
                  <c:v>Peor</c:v>
                </c:pt>
                <c:pt idx="2">
                  <c:v>Igual</c:v>
                </c:pt>
                <c:pt idx="3">
                  <c:v>Mejor</c:v>
                </c:pt>
                <c:pt idx="4">
                  <c:v>Mucho Mejor</c:v>
                </c:pt>
              </c:strCache>
            </c:strRef>
          </c:cat>
          <c:val>
            <c:numRef>
              <c:f>Todos!$VZ$74:$WD$74</c:f>
              <c:numCache>
                <c:formatCode>General</c:formatCode>
                <c:ptCount val="5"/>
                <c:pt idx="0">
                  <c:v>136</c:v>
                </c:pt>
                <c:pt idx="1">
                  <c:v>295</c:v>
                </c:pt>
                <c:pt idx="2">
                  <c:v>135</c:v>
                </c:pt>
                <c:pt idx="3">
                  <c:v>28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'[P.4.1. Ley 26.417. Movilidad Aumentos acumulados PBU Haber Minimo y Tope Base Imponible Minima y Tope del Rigimen General SIPA.xlsx]Hoja1'!$B$14</c:f>
              <c:strCache>
                <c:ptCount val="1"/>
                <c:pt idx="0">
                  <c:v>Jubilación mínima en Dólares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6943629128623966E-3"/>
                  <c:y val="-0.4178273670075305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us</a:t>
                    </a:r>
                    <a:r>
                      <a:rPr lang="en-US" baseline="0"/>
                      <a:t>$ </a:t>
                    </a:r>
                    <a:r>
                      <a:rPr lang="en-US"/>
                      <a:t>459,79</a:t>
                    </a:r>
                  </a:p>
                  <a:p>
                    <a:r>
                      <a:rPr lang="en-US"/>
                      <a:t>ar</a:t>
                    </a:r>
                    <a:r>
                      <a:rPr lang="en-US" baseline="0"/>
                      <a:t> $ 4299,06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305614776884078E-2"/>
                  <c:y val="-0.36641882785970642"/>
                </c:manualLayout>
              </c:layout>
              <c:tx>
                <c:rich>
                  <a:bodyPr/>
                  <a:lstStyle/>
                  <a:p>
                    <a:r>
                      <a:rPr lang="en-US" sz="1000" b="0" i="0" u="none" strike="noStrike" baseline="0">
                        <a:effectLst/>
                      </a:rPr>
                      <a:t>us$ </a:t>
                    </a:r>
                    <a:r>
                      <a:rPr lang="en-US"/>
                      <a:t>372,44</a:t>
                    </a:r>
                    <a:br>
                      <a:rPr lang="en-US"/>
                    </a:br>
                    <a:r>
                      <a:rPr lang="en-US"/>
                      <a:t>ar$ 5661,16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333173294448048E-2"/>
                  <c:y val="-0.3948226767074189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us$ 411,74</a:t>
                    </a:r>
                    <a:br>
                      <a:rPr lang="en-US"/>
                    </a:br>
                    <a:r>
                      <a:rPr lang="en-US"/>
                      <a:t>ar$ 7246,64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66E-2"/>
                  <c:y val="-0.2314814814814814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us$ 221,07</a:t>
                    </a:r>
                    <a:br>
                      <a:rPr lang="en-US"/>
                    </a:br>
                    <a:r>
                      <a:rPr lang="en-US"/>
                      <a:t>ar$</a:t>
                    </a:r>
                    <a:r>
                      <a:rPr lang="en-US" baseline="0"/>
                      <a:t> 8637,13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00000000000001E-2"/>
                  <c:y val="-0.2407407407407407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us$ 217,73</a:t>
                    </a:r>
                    <a:br>
                      <a:rPr lang="en-US"/>
                    </a:br>
                    <a:r>
                      <a:rPr lang="en-US"/>
                      <a:t>ar$ 12937,22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'[P.4.1. Ley 26.417. Movilidad Aumentos acumulados PBU Haber Minimo y Tope Base Imponible Minima y Tope del Rigimen General SIPA.xlsx]Hoja1'!$A$15:$A$19</c:f>
              <c:strCache>
                <c:ptCount val="5"/>
                <c:pt idx="0">
                  <c:v>sep 2015</c:v>
                </c:pt>
                <c:pt idx="1">
                  <c:v>sep 2016</c:v>
                </c:pt>
                <c:pt idx="2">
                  <c:v>sep 2017</c:v>
                </c:pt>
                <c:pt idx="3">
                  <c:v>sep 2018</c:v>
                </c:pt>
                <c:pt idx="4">
                  <c:v>sep 2019</c:v>
                </c:pt>
              </c:strCache>
            </c:strRef>
          </c:cat>
          <c:val>
            <c:numRef>
              <c:f>'[P.4.1. Ley 26.417. Movilidad Aumentos acumulados PBU Haber Minimo y Tope Base Imponible Minima y Tope del Rigimen General SIPA.xlsx]Hoja1'!$B$15:$B$19</c:f>
              <c:numCache>
                <c:formatCode>General</c:formatCode>
                <c:ptCount val="5"/>
                <c:pt idx="0">
                  <c:v>459.79251336898403</c:v>
                </c:pt>
                <c:pt idx="1">
                  <c:v>372.44473684210527</c:v>
                </c:pt>
                <c:pt idx="2">
                  <c:v>411.74113749999998</c:v>
                </c:pt>
                <c:pt idx="3">
                  <c:v>221.06808292807779</c:v>
                </c:pt>
                <c:pt idx="4">
                  <c:v>217.72500841467519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4062848"/>
        <c:axId val="224547968"/>
        <c:axId val="0"/>
      </c:bar3DChart>
      <c:catAx>
        <c:axId val="224062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24547968"/>
        <c:crosses val="autoZero"/>
        <c:auto val="1"/>
        <c:lblAlgn val="ctr"/>
        <c:lblOffset val="100"/>
        <c:noMultiLvlLbl val="0"/>
      </c:catAx>
      <c:valAx>
        <c:axId val="224547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4062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Hoja2!$G$4</c:f>
              <c:strCache>
                <c:ptCount val="1"/>
                <c:pt idx="0">
                  <c:v>Monto de AUH en dólares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666666666666666E-3"/>
                  <c:y val="-0.427284882576399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us$ 80,47</a:t>
                    </a:r>
                  </a:p>
                  <a:p>
                    <a:r>
                      <a:rPr lang="en-US" dirty="0" err="1" smtClean="0"/>
                      <a:t>ar</a:t>
                    </a:r>
                    <a:r>
                      <a:rPr lang="en-US" dirty="0" smtClean="0"/>
                      <a:t>$ 837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888888888888889E-3"/>
                  <c:y val="-0.322684419080141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us$ 56,64</a:t>
                    </a:r>
                    <a:br>
                      <a:rPr lang="en-US" dirty="0" smtClean="0"/>
                    </a:br>
                    <a:r>
                      <a:rPr lang="en-US" dirty="0" err="1" smtClean="0"/>
                      <a:t>ar</a:t>
                    </a:r>
                    <a:r>
                      <a:rPr lang="en-US" dirty="0" smtClean="0"/>
                      <a:t>$ 966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9E-3"/>
                  <c:y val="-0.302925162311400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us$ 60,93</a:t>
                    </a:r>
                    <a:br>
                      <a:rPr lang="en-US" dirty="0" smtClean="0"/>
                    </a:br>
                    <a:r>
                      <a:rPr lang="en-US" dirty="0" err="1" smtClean="0"/>
                      <a:t>ar</a:t>
                    </a:r>
                    <a:r>
                      <a:rPr lang="en-US" dirty="0" smtClean="0"/>
                      <a:t>$ 1246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888888888888889E-3"/>
                  <c:y val="-0.2339964175520458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us$ 44,70</a:t>
                    </a:r>
                    <a:br>
                      <a:rPr lang="en-US" dirty="0" smtClean="0"/>
                    </a:br>
                    <a:r>
                      <a:rPr lang="en-US" dirty="0" err="1" smtClean="0"/>
                      <a:t>ar</a:t>
                    </a:r>
                    <a:r>
                      <a:rPr lang="en-US" dirty="0" smtClean="0"/>
                      <a:t>$ 1578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888888888888889E-3"/>
                  <c:y val="-0.314122261269215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us$ </a:t>
                    </a:r>
                    <a:r>
                      <a:rPr lang="en-US" dirty="0"/>
                      <a:t>58,93 </a:t>
                    </a:r>
                    <a:endParaRPr lang="en-US" dirty="0" smtClean="0"/>
                  </a:p>
                  <a:p>
                    <a:r>
                      <a:rPr lang="en-US" dirty="0" err="1" smtClean="0"/>
                      <a:t>ar</a:t>
                    </a:r>
                    <a:r>
                      <a:rPr lang="en-US" dirty="0" smtClean="0"/>
                      <a:t>$</a:t>
                    </a:r>
                    <a:r>
                      <a:rPr lang="en-US" baseline="0" dirty="0" smtClean="0"/>
                      <a:t> 2652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Hoja2!$F$5:$F$9</c:f>
              <c:strCache>
                <c:ptCount val="5"/>
                <c:pt idx="0">
                  <c:v>Agosto 2015</c:v>
                </c:pt>
                <c:pt idx="1">
                  <c:v>Agosto 2016</c:v>
                </c:pt>
                <c:pt idx="2">
                  <c:v>Agosto 2017</c:v>
                </c:pt>
                <c:pt idx="3">
                  <c:v>Agosto 2018</c:v>
                </c:pt>
                <c:pt idx="4">
                  <c:v>Agosto 2019</c:v>
                </c:pt>
              </c:strCache>
            </c:strRef>
          </c:cat>
          <c:val>
            <c:numRef>
              <c:f>Hoja2!$G$5:$G$9</c:f>
              <c:numCache>
                <c:formatCode>_("$"* #,##0.00_);_("$"* \(#,##0.00\);_("$"* "-"??_);_(@_)</c:formatCode>
                <c:ptCount val="5"/>
                <c:pt idx="0">
                  <c:v>80.468934226122727</c:v>
                </c:pt>
                <c:pt idx="1">
                  <c:v>56.635143228772797</c:v>
                </c:pt>
                <c:pt idx="2">
                  <c:v>60.933465938902238</c:v>
                </c:pt>
                <c:pt idx="3">
                  <c:v>44.695349727653365</c:v>
                </c:pt>
                <c:pt idx="4">
                  <c:v>58.933895652837677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577408"/>
        <c:axId val="224578944"/>
      </c:barChart>
      <c:catAx>
        <c:axId val="224577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AR"/>
          </a:p>
        </c:txPr>
        <c:crossAx val="224578944"/>
        <c:crosses val="autoZero"/>
        <c:auto val="1"/>
        <c:lblAlgn val="ctr"/>
        <c:lblOffset val="100"/>
        <c:noMultiLvlLbl val="0"/>
      </c:catAx>
      <c:valAx>
        <c:axId val="224578944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224577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Todos!$VY$31</c:f>
              <c:strCache>
                <c:ptCount val="1"/>
                <c:pt idx="0">
                  <c:v>Último Nivel Educativo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583333333333333E-2"/>
                  <c:y val="-9.444444444444445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Todos!$VZ$30:$WF$30</c:f>
              <c:strCache>
                <c:ptCount val="7"/>
                <c:pt idx="0">
                  <c:v>INICIAL</c:v>
                </c:pt>
                <c:pt idx="1">
                  <c:v>Primario Completo</c:v>
                </c:pt>
                <c:pt idx="2">
                  <c:v>Primario Incompleto</c:v>
                </c:pt>
                <c:pt idx="3">
                  <c:v>Secundario Completo</c:v>
                </c:pt>
                <c:pt idx="4">
                  <c:v>Secundario Incompleto</c:v>
                </c:pt>
                <c:pt idx="5">
                  <c:v>Universitario Completo</c:v>
                </c:pt>
                <c:pt idx="6">
                  <c:v>Universitario Incompleto</c:v>
                </c:pt>
              </c:strCache>
            </c:strRef>
          </c:cat>
          <c:val>
            <c:numRef>
              <c:f>Todos!$VZ$31:$WF$31</c:f>
              <c:numCache>
                <c:formatCode>General</c:formatCode>
                <c:ptCount val="7"/>
                <c:pt idx="0">
                  <c:v>5</c:v>
                </c:pt>
                <c:pt idx="1">
                  <c:v>145</c:v>
                </c:pt>
                <c:pt idx="2">
                  <c:v>61</c:v>
                </c:pt>
                <c:pt idx="3">
                  <c:v>119</c:v>
                </c:pt>
                <c:pt idx="4">
                  <c:v>113</c:v>
                </c:pt>
                <c:pt idx="5">
                  <c:v>68</c:v>
                </c:pt>
                <c:pt idx="6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s-AR" sz="2800" dirty="0" smtClean="0"/>
              <a:t>Cobertura en Salud</a:t>
            </a:r>
            <a:endParaRPr lang="es-AR" sz="2800" dirty="0"/>
          </a:p>
        </c:rich>
      </c:tx>
      <c:layout>
        <c:manualLayout>
          <c:xMode val="edge"/>
          <c:yMode val="edge"/>
          <c:x val="2.0416666666666652E-2"/>
          <c:y val="3.7037037037037035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Todos!$VY$41</c:f>
              <c:strCache>
                <c:ptCount val="1"/>
                <c:pt idx="0">
                  <c:v>Con qué tipo de cobertura en salud cuenta Ud? </c:v>
                </c:pt>
              </c:strCache>
            </c:strRef>
          </c:tx>
          <c:dLbls>
            <c:dLbl>
              <c:idx val="3"/>
              <c:layout>
                <c:manualLayout>
                  <c:x val="-0.14305555555555557"/>
                  <c:y val="-1.85185185185185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Todos!$VZ$40:$WD$40</c:f>
              <c:strCache>
                <c:ptCount val="5"/>
                <c:pt idx="0">
                  <c:v>Asistencia Pública</c:v>
                </c:pt>
                <c:pt idx="1">
                  <c:v>Obra Social</c:v>
                </c:pt>
                <c:pt idx="2">
                  <c:v>Privada</c:v>
                </c:pt>
                <c:pt idx="3">
                  <c:v>Mutual</c:v>
                </c:pt>
                <c:pt idx="4">
                  <c:v>PAMI</c:v>
                </c:pt>
              </c:strCache>
            </c:strRef>
          </c:cat>
          <c:val>
            <c:numRef>
              <c:f>Todos!$VZ$41:$WD$41</c:f>
              <c:numCache>
                <c:formatCode>General</c:formatCode>
                <c:ptCount val="5"/>
                <c:pt idx="0">
                  <c:v>266</c:v>
                </c:pt>
                <c:pt idx="1">
                  <c:v>116</c:v>
                </c:pt>
                <c:pt idx="2">
                  <c:v>67</c:v>
                </c:pt>
                <c:pt idx="3">
                  <c:v>18</c:v>
                </c:pt>
                <c:pt idx="4">
                  <c:v>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4.160072178477691E-2"/>
          <c:y val="3.1481481481481478E-2"/>
        </c:manualLayout>
      </c:layout>
      <c:overlay val="0"/>
      <c:txPr>
        <a:bodyPr/>
        <a:lstStyle/>
        <a:p>
          <a:pPr>
            <a:defRPr sz="2400"/>
          </a:pPr>
          <a:endParaRPr lang="es-AR"/>
        </a:p>
      </c:txPr>
    </c:title>
    <c:autoTitleDeleted val="0"/>
    <c:plotArea>
      <c:layout>
        <c:manualLayout>
          <c:layoutTarget val="inner"/>
          <c:xMode val="edge"/>
          <c:yMode val="edge"/>
          <c:x val="0.20779811898512687"/>
          <c:y val="4.317993584135317E-2"/>
          <c:w val="0.58995931758530185"/>
          <c:h val="0.78661242344706916"/>
        </c:manualLayout>
      </c:layout>
      <c:doughnutChart>
        <c:varyColors val="1"/>
        <c:ser>
          <c:idx val="0"/>
          <c:order val="0"/>
          <c:tx>
            <c:strRef>
              <c:f>Todos!$VY$45</c:f>
              <c:strCache>
                <c:ptCount val="1"/>
                <c:pt idx="0">
                  <c:v>Condición Laboral</c:v>
                </c:pt>
              </c:strCache>
            </c:strRef>
          </c:tx>
          <c:dLbls>
            <c:dLbl>
              <c:idx val="3"/>
              <c:layout>
                <c:manualLayout>
                  <c:x val="-0.12222222222222222"/>
                  <c:y val="7.22222222222222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36111111111111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err="1" smtClean="0"/>
                      <a:t>Autónomo</a:t>
                    </a:r>
                    <a:r>
                      <a:rPr lang="en-US" b="1" dirty="0" smtClean="0"/>
                      <a:t>/</a:t>
                    </a:r>
                    <a:br>
                      <a:rPr lang="en-US" b="1" dirty="0" smtClean="0"/>
                    </a:br>
                    <a:r>
                      <a:rPr lang="en-US" b="1" dirty="0" err="1" smtClean="0"/>
                      <a:t>monotributista</a:t>
                    </a:r>
                    <a:r>
                      <a:rPr lang="en-US" b="1" dirty="0"/>
                      <a:t>
7%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1805555555555555"/>
                  <c:y val="-7.77777777777777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Todos!$VZ$44:$WF$44</c:f>
              <c:strCache>
                <c:ptCount val="7"/>
                <c:pt idx="0">
                  <c:v>Relación de dependencia</c:v>
                </c:pt>
                <c:pt idx="1">
                  <c:v>No registrado</c:v>
                </c:pt>
                <c:pt idx="2">
                  <c:v>Ama de casa</c:v>
                </c:pt>
                <c:pt idx="3">
                  <c:v>Servicio doméstico</c:v>
                </c:pt>
                <c:pt idx="4">
                  <c:v>Autónomo/monotributista</c:v>
                </c:pt>
                <c:pt idx="5">
                  <c:v>Monotributo Social</c:v>
                </c:pt>
                <c:pt idx="6">
                  <c:v>Desempleado</c:v>
                </c:pt>
              </c:strCache>
            </c:strRef>
          </c:cat>
          <c:val>
            <c:numRef>
              <c:f>Todos!$VZ$45:$WF$45</c:f>
              <c:numCache>
                <c:formatCode>General</c:formatCode>
                <c:ptCount val="7"/>
                <c:pt idx="0">
                  <c:v>100</c:v>
                </c:pt>
                <c:pt idx="1">
                  <c:v>135</c:v>
                </c:pt>
                <c:pt idx="2">
                  <c:v>111</c:v>
                </c:pt>
                <c:pt idx="3">
                  <c:v>10</c:v>
                </c:pt>
                <c:pt idx="4">
                  <c:v>33</c:v>
                </c:pt>
                <c:pt idx="5">
                  <c:v>3</c:v>
                </c:pt>
                <c:pt idx="6">
                  <c:v>106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9763888888888914E-2"/>
          <c:y val="1.6666666666666666E-2"/>
        </c:manualLayout>
      </c:layout>
      <c:overlay val="0"/>
      <c:txPr>
        <a:bodyPr/>
        <a:lstStyle/>
        <a:p>
          <a:pPr>
            <a:defRPr sz="2000"/>
          </a:pPr>
          <a:endParaRPr lang="es-A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Todos!$WU$55</c:f>
              <c:strCache>
                <c:ptCount val="1"/>
                <c:pt idx="0">
                  <c:v>Prestaciones de ANSES</c:v>
                </c:pt>
              </c:strCache>
            </c:strRef>
          </c:tx>
          <c:explosion val="23"/>
          <c:dPt>
            <c:idx val="6"/>
            <c:bubble3D val="0"/>
          </c:dPt>
          <c:dPt>
            <c:idx val="7"/>
            <c:bubble3D val="0"/>
          </c:dPt>
          <c:dLbls>
            <c:dLbl>
              <c:idx val="1"/>
              <c:layout>
                <c:manualLayout>
                  <c:x val="0.1361111111111111"/>
                  <c:y val="9.25925925925925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6666666666666666E-2"/>
                  <c:y val="-0.1685185185185185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777777777777777"/>
                  <c:y val="0.1129629629629629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8.3333333333333384E-2"/>
                  <c:y val="-0.138888888888888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3333333333333333E-2"/>
                  <c:y val="-0.157407407407407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Todos!$WV$54:$XC$54</c:f>
              <c:strCache>
                <c:ptCount val="8"/>
                <c:pt idx="0">
                  <c:v>Jubilación</c:v>
                </c:pt>
                <c:pt idx="1">
                  <c:v>Pensión </c:v>
                </c:pt>
                <c:pt idx="2">
                  <c:v>SUAF</c:v>
                </c:pt>
                <c:pt idx="3">
                  <c:v>Progresar</c:v>
                </c:pt>
                <c:pt idx="4">
                  <c:v>Pension No contributiva</c:v>
                </c:pt>
                <c:pt idx="5">
                  <c:v>AUH</c:v>
                </c:pt>
                <c:pt idx="6">
                  <c:v>Seguro de desem</c:v>
                </c:pt>
                <c:pt idx="7">
                  <c:v>OTROS</c:v>
                </c:pt>
              </c:strCache>
            </c:strRef>
          </c:cat>
          <c:val>
            <c:numRef>
              <c:f>Todos!$WV$55:$XC$55</c:f>
              <c:numCache>
                <c:formatCode>General</c:formatCode>
                <c:ptCount val="8"/>
                <c:pt idx="0">
                  <c:v>144</c:v>
                </c:pt>
                <c:pt idx="1">
                  <c:v>23</c:v>
                </c:pt>
                <c:pt idx="2">
                  <c:v>55</c:v>
                </c:pt>
                <c:pt idx="3">
                  <c:v>17</c:v>
                </c:pt>
                <c:pt idx="4">
                  <c:v>33</c:v>
                </c:pt>
                <c:pt idx="5">
                  <c:v>121</c:v>
                </c:pt>
                <c:pt idx="6">
                  <c:v>5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9763888888888914E-2"/>
          <c:y val="1.6666666666666666E-2"/>
        </c:manualLayout>
      </c:layout>
      <c:overlay val="0"/>
      <c:txPr>
        <a:bodyPr/>
        <a:lstStyle/>
        <a:p>
          <a:pPr>
            <a:defRPr sz="2000"/>
          </a:pPr>
          <a:endParaRPr lang="es-AR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Todos!$WU$55</c:f>
              <c:strCache>
                <c:ptCount val="1"/>
                <c:pt idx="0">
                  <c:v>Prestaciones de ANSES</c:v>
                </c:pt>
              </c:strCache>
            </c:strRef>
          </c:tx>
          <c:explosion val="23"/>
          <c:dPt>
            <c:idx val="6"/>
            <c:bubble3D val="0"/>
          </c:dPt>
          <c:dPt>
            <c:idx val="7"/>
            <c:bubble3D val="0"/>
          </c:dPt>
          <c:dLbls>
            <c:dLbl>
              <c:idx val="1"/>
              <c:layout>
                <c:manualLayout>
                  <c:x val="0.1361111111111111"/>
                  <c:y val="9.25925925925925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6.6666666666666666E-2"/>
                  <c:y val="-0.1685185185185185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12777777777777777"/>
                  <c:y val="0.1129629629629629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8.3333333333333384E-2"/>
                  <c:y val="-0.138888888888888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3333333333333333E-2"/>
                  <c:y val="-0.157407407407407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Todos!$WV$54:$XC$54</c:f>
              <c:strCache>
                <c:ptCount val="8"/>
                <c:pt idx="0">
                  <c:v>Jubilación</c:v>
                </c:pt>
                <c:pt idx="1">
                  <c:v>Pensión </c:v>
                </c:pt>
                <c:pt idx="2">
                  <c:v>SUAF</c:v>
                </c:pt>
                <c:pt idx="3">
                  <c:v>Progresar</c:v>
                </c:pt>
                <c:pt idx="4">
                  <c:v>Pension No contributiva</c:v>
                </c:pt>
                <c:pt idx="5">
                  <c:v>AUH</c:v>
                </c:pt>
                <c:pt idx="6">
                  <c:v>Seguro de desem</c:v>
                </c:pt>
                <c:pt idx="7">
                  <c:v>OTROS</c:v>
                </c:pt>
              </c:strCache>
            </c:strRef>
          </c:cat>
          <c:val>
            <c:numRef>
              <c:f>Todos!$WV$55:$XC$55</c:f>
              <c:numCache>
                <c:formatCode>General</c:formatCode>
                <c:ptCount val="8"/>
                <c:pt idx="0">
                  <c:v>144</c:v>
                </c:pt>
                <c:pt idx="1">
                  <c:v>23</c:v>
                </c:pt>
                <c:pt idx="2">
                  <c:v>55</c:v>
                </c:pt>
                <c:pt idx="3">
                  <c:v>17</c:v>
                </c:pt>
                <c:pt idx="4">
                  <c:v>33</c:v>
                </c:pt>
                <c:pt idx="5">
                  <c:v>121</c:v>
                </c:pt>
                <c:pt idx="6">
                  <c:v>5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5137489063867016"/>
          <c:y val="4.634527713162000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499999999999994E-2"/>
          <c:y val="0.19379901651672693"/>
          <c:w val="0.81388888888888888"/>
          <c:h val="0.72032165227992484"/>
        </c:manualLayout>
      </c:layout>
      <c:pie3DChart>
        <c:varyColors val="1"/>
        <c:ser>
          <c:idx val="0"/>
          <c:order val="0"/>
          <c:tx>
            <c:strRef>
              <c:f>Todos!$VY$57</c:f>
              <c:strCache>
                <c:ptCount val="1"/>
                <c:pt idx="0">
                  <c:v>Accedió usted a la jubilación por medio de la Ley de inclusión Jubilatoria?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800" b="1"/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Todos!$VZ$56:$WA$56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Todos!$VZ$57:$WA$57</c:f>
              <c:numCache>
                <c:formatCode>General</c:formatCode>
                <c:ptCount val="2"/>
                <c:pt idx="0">
                  <c:v>93</c:v>
                </c:pt>
                <c:pt idx="1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D4812D7-745D-4AF2-AF3D-8CED330C3D09}" type="datetimeFigureOut">
              <a:rPr lang="es-AR" smtClean="0"/>
              <a:t>16/9/2019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8965A65-E2D4-4195-B190-EAE6289442E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Resultados </a:t>
            </a:r>
            <a:br>
              <a:rPr lang="es-AR" dirty="0" smtClean="0"/>
            </a:br>
            <a:r>
              <a:rPr lang="es-AR" dirty="0" smtClean="0"/>
              <a:t>relevamiento comunitario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AR" b="1" i="1" dirty="0"/>
              <a:t>Convenio Marco de Alianza y Cooperación entre la Comisión Bicameral de los Fondos de la Seguridad Social del Honorable Congreso de la Nación y la Universidad Nacional de Rosario. Exp. UNR CUDI N° 6662/2018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761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/>
              <a:t>NIVEL EDUCATIVO DE LOS ENCUESTADOS</a:t>
            </a:r>
            <a:endParaRPr lang="es-AR" dirty="0"/>
          </a:p>
        </p:txBody>
      </p:sp>
      <p:graphicFrame>
        <p:nvGraphicFramePr>
          <p:cNvPr id="4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807389"/>
              </p:ext>
            </p:extLst>
          </p:nvPr>
        </p:nvGraphicFramePr>
        <p:xfrm>
          <a:off x="0" y="1196752"/>
          <a:ext cx="9036496" cy="5376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922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242566"/>
              </p:ext>
            </p:extLst>
          </p:nvPr>
        </p:nvGraphicFramePr>
        <p:xfrm>
          <a:off x="0" y="-1488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17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724052"/>
              </p:ext>
            </p:extLst>
          </p:nvPr>
        </p:nvGraphicFramePr>
        <p:xfrm>
          <a:off x="22056" y="260648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2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78796"/>
            <a:ext cx="7994849" cy="483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6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8629685"/>
              </p:ext>
            </p:extLst>
          </p:nvPr>
        </p:nvGraphicFramePr>
        <p:xfrm>
          <a:off x="0" y="16024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08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3074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8688"/>
            <a:ext cx="8064896" cy="49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7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913442"/>
              </p:ext>
            </p:extLst>
          </p:nvPr>
        </p:nvGraphicFramePr>
        <p:xfrm>
          <a:off x="0" y="16024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79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291479"/>
              </p:ext>
            </p:extLst>
          </p:nvPr>
        </p:nvGraphicFramePr>
        <p:xfrm>
          <a:off x="0" y="7248"/>
          <a:ext cx="4572000" cy="685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8315431"/>
              </p:ext>
            </p:extLst>
          </p:nvPr>
        </p:nvGraphicFramePr>
        <p:xfrm>
          <a:off x="4572000" y="0"/>
          <a:ext cx="457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53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803055"/>
              </p:ext>
            </p:extLst>
          </p:nvPr>
        </p:nvGraphicFramePr>
        <p:xfrm>
          <a:off x="0" y="0"/>
          <a:ext cx="457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1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651647"/>
              </p:ext>
            </p:extLst>
          </p:nvPr>
        </p:nvGraphicFramePr>
        <p:xfrm>
          <a:off x="4581128" y="16768"/>
          <a:ext cx="4572000" cy="684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50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23299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81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es-AR" sz="2400" dirty="0" smtClean="0"/>
              <a:t>Modificación </a:t>
            </a:r>
            <a:r>
              <a:rPr lang="es-AR" sz="2400" dirty="0" smtClean="0"/>
              <a:t>de la estructura Ministerial</a:t>
            </a:r>
            <a:r>
              <a:rPr lang="es-AR" sz="2400" dirty="0" smtClean="0"/>
              <a:t>: Paso </a:t>
            </a:r>
            <a:r>
              <a:rPr lang="es-AR" sz="2400" dirty="0"/>
              <a:t>de ANSES </a:t>
            </a:r>
            <a:r>
              <a:rPr lang="es-AR" sz="2400" dirty="0" smtClean="0"/>
              <a:t>del </a:t>
            </a:r>
            <a:r>
              <a:rPr lang="es-AR" sz="2400" dirty="0" smtClean="0"/>
              <a:t>Min. de </a:t>
            </a:r>
            <a:r>
              <a:rPr lang="es-AR" sz="2400" dirty="0"/>
              <a:t>Trabajo </a:t>
            </a:r>
            <a:r>
              <a:rPr lang="es-AR" sz="2400" dirty="0" smtClean="0"/>
              <a:t>al Min. de Salud y Desarrollo </a:t>
            </a:r>
            <a:r>
              <a:rPr lang="es-AR" sz="2400" dirty="0"/>
              <a:t>Social </a:t>
            </a:r>
            <a:r>
              <a:rPr lang="es-AR" sz="2400" dirty="0" smtClean="0"/>
              <a:t>.</a:t>
            </a:r>
          </a:p>
          <a:p>
            <a:r>
              <a:rPr lang="es-AR" sz="2400" dirty="0" smtClean="0"/>
              <a:t>Ley de Reparación Histórica </a:t>
            </a:r>
            <a:r>
              <a:rPr lang="es-AR" sz="2400" dirty="0" smtClean="0"/>
              <a:t>(Mayo </a:t>
            </a:r>
            <a:r>
              <a:rPr lang="es-AR" sz="2400" dirty="0" smtClean="0"/>
              <a:t>2016).</a:t>
            </a:r>
          </a:p>
          <a:p>
            <a:r>
              <a:rPr lang="es-AR" sz="2400" dirty="0" smtClean="0"/>
              <a:t>Ley de Movilidad </a:t>
            </a:r>
            <a:r>
              <a:rPr lang="es-AR" sz="2400" smtClean="0"/>
              <a:t>Jubilatoria </a:t>
            </a:r>
            <a:r>
              <a:rPr lang="es-AR" sz="2400" smtClean="0"/>
              <a:t>(Dic.2017)</a:t>
            </a:r>
            <a:endParaRPr lang="es-AR" sz="2400" dirty="0" smtClean="0"/>
          </a:p>
          <a:p>
            <a:r>
              <a:rPr lang="es-AR" sz="2400" dirty="0" smtClean="0"/>
              <a:t>Prórroga de la moratoria previsional. </a:t>
            </a:r>
          </a:p>
          <a:p>
            <a:r>
              <a:rPr lang="es-AR" sz="2400" dirty="0" smtClean="0"/>
              <a:t>Resolución </a:t>
            </a:r>
            <a:r>
              <a:rPr lang="es-AR" sz="2400" dirty="0"/>
              <a:t>N°005 de </a:t>
            </a:r>
            <a:r>
              <a:rPr lang="es-AR" sz="2400" dirty="0" smtClean="0"/>
              <a:t>PAMI</a:t>
            </a:r>
            <a:r>
              <a:rPr lang="es-AR" sz="2400" dirty="0"/>
              <a:t> </a:t>
            </a:r>
            <a:r>
              <a:rPr lang="es-AR" sz="2400" dirty="0" smtClean="0"/>
              <a:t>(Medicamentos).</a:t>
            </a:r>
          </a:p>
          <a:p>
            <a:endParaRPr lang="es-AR" sz="2400" dirty="0" smtClean="0"/>
          </a:p>
          <a:p>
            <a:endParaRPr lang="es-AR" sz="2400" dirty="0" smtClean="0"/>
          </a:p>
          <a:p>
            <a:pPr marL="109728" indent="0">
              <a:buNone/>
            </a:pPr>
            <a:endParaRPr lang="es-AR" sz="2400" dirty="0" smtClean="0"/>
          </a:p>
          <a:p>
            <a:endParaRPr lang="es-AR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AR" dirty="0" smtClean="0"/>
              <a:t>Marco normativo actual del Sistema Previsional Argentino: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48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72008"/>
          </a:xfrm>
        </p:spPr>
        <p:txBody>
          <a:bodyPr>
            <a:noAutofit/>
          </a:bodyPr>
          <a:lstStyle/>
          <a:p>
            <a:r>
              <a:rPr lang="es-AR" sz="1800" dirty="0" smtClean="0"/>
              <a:t>Implementación a partir de abril del 2017, reemplazando a los créditos ARGENTA.</a:t>
            </a:r>
            <a:br>
              <a:rPr lang="es-AR" sz="1800" dirty="0" smtClean="0"/>
            </a:br>
            <a:endParaRPr lang="es-AR" sz="1800" dirty="0" smtClean="0"/>
          </a:p>
          <a:p>
            <a:r>
              <a:rPr lang="es-AR" sz="1800" dirty="0" smtClean="0"/>
              <a:t>Incluye a los titulares de las Jubilaciones, Pensiones, AUH (no incluía el ARGENTA), etc.  </a:t>
            </a:r>
          </a:p>
          <a:p>
            <a:endParaRPr lang="es-AR" sz="1800" dirty="0" smtClean="0"/>
          </a:p>
          <a:p>
            <a:r>
              <a:rPr lang="es-AR" sz="1800" dirty="0" smtClean="0"/>
              <a:t>Se otorgaron hasta la actualidad 6.1 millones de créditos.</a:t>
            </a:r>
          </a:p>
          <a:p>
            <a:r>
              <a:rPr lang="es-AR" sz="1800" dirty="0" smtClean="0"/>
              <a:t>Fondos que provienen del Fondo de Garantía de Sustentabilidad (FGS).</a:t>
            </a:r>
          </a:p>
          <a:p>
            <a:endParaRPr lang="es-AR" sz="1800" dirty="0" smtClean="0"/>
          </a:p>
          <a:p>
            <a:r>
              <a:rPr lang="es-AR" sz="1800" dirty="0" smtClean="0"/>
              <a:t>Pueden acceder todos los beneficiarios de prestaciones de ANSES (a excepción de las prestaciones no contributivas).</a:t>
            </a:r>
          </a:p>
          <a:p>
            <a:r>
              <a:rPr lang="es-AR" sz="1800" dirty="0" smtClean="0"/>
              <a:t>Las tasas de interés anual van del 50 % al 54%.</a:t>
            </a:r>
          </a:p>
          <a:p>
            <a:endParaRPr lang="es-AR" sz="1800" dirty="0" smtClean="0"/>
          </a:p>
          <a:p>
            <a:r>
              <a:rPr lang="es-AR" sz="1800" dirty="0" smtClean="0"/>
              <a:t>No tienen riesgo de morosidad (se descuentan mensualmente de las prestaciones hasta el 30% de las mismas).</a:t>
            </a:r>
          </a:p>
          <a:p>
            <a:pPr marL="109728" indent="0">
              <a:buNone/>
            </a:pPr>
            <a:endParaRPr lang="es-AR" sz="1800" dirty="0" smtClean="0">
              <a:sym typeface="Wingdings" pitchFamily="2" charset="2"/>
            </a:endParaRPr>
          </a:p>
          <a:p>
            <a:endParaRPr lang="es-AR" sz="1800" dirty="0" smtClean="0"/>
          </a:p>
          <a:p>
            <a:endParaRPr lang="es-AR" sz="1800" dirty="0" smtClean="0"/>
          </a:p>
          <a:p>
            <a:endParaRPr lang="es-AR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es-AR" sz="3200" dirty="0" smtClean="0"/>
              <a:t>Características de los Créditos ANSES: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3118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8350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29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99344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20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0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82415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6800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789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26582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3 Conector recto"/>
          <p:cNvCxnSpPr/>
          <p:nvPr/>
        </p:nvCxnSpPr>
        <p:spPr>
          <a:xfrm flipV="1">
            <a:off x="4644008" y="764704"/>
            <a:ext cx="64807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80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99592" y="1340768"/>
            <a:ext cx="7344816" cy="5116024"/>
          </a:xfrm>
        </p:spPr>
        <p:txBody>
          <a:bodyPr>
            <a:noAutofit/>
          </a:bodyPr>
          <a:lstStyle/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La mínima que nos dan, no nos alcanza para nada, ni siquiera para los medicamentos” </a:t>
            </a:r>
          </a:p>
          <a:p>
            <a:pPr marL="109728" indent="0" algn="ctr">
              <a:buNone/>
            </a:pPr>
            <a:r>
              <a:rPr lang="es-AR" sz="1400" b="0" dirty="0" smtClean="0"/>
              <a:t>(</a:t>
            </a:r>
            <a:r>
              <a:rPr lang="es-AR" sz="1400" b="0" dirty="0"/>
              <a:t>Jubilada </a:t>
            </a:r>
            <a:r>
              <a:rPr lang="es-AR" sz="1400" b="0" dirty="0" smtClean="0"/>
              <a:t>por Moratoria de </a:t>
            </a:r>
            <a:r>
              <a:rPr lang="es-AR" sz="1400" b="0" dirty="0"/>
              <a:t>80 años, de </a:t>
            </a:r>
            <a:r>
              <a:rPr lang="es-AR" sz="1400" b="0" dirty="0" smtClean="0"/>
              <a:t>ACEBAL, Puerta de ANSES)</a:t>
            </a:r>
            <a:endParaRPr lang="es-AR" sz="1400" b="0" dirty="0"/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Antes daban remedios y ahora no</a:t>
            </a:r>
            <a:r>
              <a:rPr lang="es-AR" sz="1400" b="1" dirty="0" smtClean="0"/>
              <a:t>”</a:t>
            </a:r>
          </a:p>
          <a:p>
            <a:pPr marL="109728" indent="0" algn="ctr">
              <a:buNone/>
            </a:pPr>
            <a:r>
              <a:rPr lang="es-AR" sz="1400" b="0" dirty="0" smtClean="0"/>
              <a:t>(</a:t>
            </a:r>
            <a:r>
              <a:rPr lang="es-AR" sz="1400" b="0" dirty="0"/>
              <a:t>Jubilada y pensionada de 74 años, oriunda de Villa </a:t>
            </a:r>
            <a:r>
              <a:rPr lang="es-AR" sz="1400" b="0" dirty="0" smtClean="0"/>
              <a:t>Urquiza, Puerta de ANSES)</a:t>
            </a:r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Mi situación es crítica, estoy sola con tres criaturas y no puedo trabajar; sólo tengo la asignación. La plata no tiene valor. Antes, alcanzaba para lo esencial.”</a:t>
            </a:r>
            <a:r>
              <a:rPr lang="es-AR" sz="1400" dirty="0"/>
              <a:t> </a:t>
            </a:r>
            <a:endParaRPr lang="es-AR" sz="1400" dirty="0" smtClean="0"/>
          </a:p>
          <a:p>
            <a:pPr marL="109728" indent="0" algn="ctr">
              <a:buNone/>
            </a:pPr>
            <a:r>
              <a:rPr lang="es-AR" sz="1400" b="0" dirty="0" smtClean="0"/>
              <a:t> (</a:t>
            </a:r>
            <a:r>
              <a:rPr lang="es-AR" sz="1400" b="0" dirty="0"/>
              <a:t>Mujer de Empalme Graneros, de 31 años, a</a:t>
            </a:r>
            <a:r>
              <a:rPr lang="es-AR" sz="1400" b="0" dirty="0" smtClean="0"/>
              <a:t>ma </a:t>
            </a:r>
            <a:r>
              <a:rPr lang="es-AR" sz="1400" b="0" dirty="0"/>
              <a:t>de casa. Madre soltera de tres </a:t>
            </a:r>
            <a:r>
              <a:rPr lang="es-AR" sz="1400" b="0" dirty="0" smtClean="0"/>
              <a:t>niños)</a:t>
            </a:r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La mercadería está más cara… la ropa, le </a:t>
            </a:r>
            <a:r>
              <a:rPr lang="es-AR" sz="1400" b="1" dirty="0" err="1"/>
              <a:t>comprás</a:t>
            </a:r>
            <a:r>
              <a:rPr lang="es-AR" sz="1400" b="1" dirty="0"/>
              <a:t> a uno y el otro tiene que esperar. Carne no comemos, solo pollo, está muy cara.”</a:t>
            </a:r>
            <a:r>
              <a:rPr lang="es-AR" sz="1400" dirty="0"/>
              <a:t> </a:t>
            </a:r>
            <a:endParaRPr lang="es-AR" sz="1400" dirty="0" smtClean="0"/>
          </a:p>
          <a:p>
            <a:pPr marL="109728" indent="0" algn="ctr">
              <a:buNone/>
            </a:pPr>
            <a:r>
              <a:rPr lang="es-AR" sz="1400" b="0" dirty="0" smtClean="0"/>
              <a:t>(</a:t>
            </a:r>
            <a:r>
              <a:rPr lang="es-AR" sz="1400" b="0" dirty="0"/>
              <a:t>Mujer de 35 años, Empalme Graneros. Cuatro hijos cobra la </a:t>
            </a:r>
            <a:r>
              <a:rPr lang="es-AR" sz="1400" b="0" dirty="0" smtClean="0"/>
              <a:t>AUH)</a:t>
            </a:r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Antes me servía la plata, por lo menos comía todos los días</a:t>
            </a:r>
            <a:r>
              <a:rPr lang="es-AR" sz="1400" b="1" dirty="0" smtClean="0"/>
              <a:t>.”</a:t>
            </a:r>
            <a:r>
              <a:rPr lang="es-AR" sz="1400" dirty="0" smtClean="0"/>
              <a:t> </a:t>
            </a:r>
            <a:br>
              <a:rPr lang="es-AR" sz="1400" dirty="0" smtClean="0"/>
            </a:br>
            <a:r>
              <a:rPr lang="es-AR" sz="1400" b="0" dirty="0" smtClean="0"/>
              <a:t>(Jubilado </a:t>
            </a:r>
            <a:r>
              <a:rPr lang="es-AR" sz="1400" b="0" dirty="0"/>
              <a:t>por la moratoria. 78 años.  Empalme </a:t>
            </a:r>
            <a:r>
              <a:rPr lang="es-AR" sz="1400" b="0" dirty="0" smtClean="0"/>
              <a:t>Graneros)</a:t>
            </a:r>
            <a:endParaRPr lang="es-AR" sz="1400" b="0" dirty="0"/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Me encuentro desesperanzada, pasé de ser pobre a indigente.”</a:t>
            </a:r>
            <a:r>
              <a:rPr lang="es-AR" sz="1400" dirty="0"/>
              <a:t> </a:t>
            </a:r>
            <a:endParaRPr lang="es-AR" sz="1400" dirty="0" smtClean="0"/>
          </a:p>
          <a:p>
            <a:pPr marL="109728" indent="0" algn="ctr">
              <a:buNone/>
            </a:pPr>
            <a:r>
              <a:rPr lang="es-AR" sz="1400" b="0" dirty="0" smtClean="0"/>
              <a:t>(</a:t>
            </a:r>
            <a:r>
              <a:rPr lang="es-AR" sz="1400" b="0" dirty="0"/>
              <a:t>Jubilada de 66 años por moratoria. Empalme </a:t>
            </a:r>
            <a:r>
              <a:rPr lang="es-AR" sz="1400" b="0" dirty="0" smtClean="0"/>
              <a:t>Graneros)</a:t>
            </a:r>
          </a:p>
          <a:p>
            <a:pPr algn="ctr"/>
            <a:r>
              <a:rPr lang="es-AR" sz="1400" b="1" dirty="0" smtClean="0"/>
              <a:t>“</a:t>
            </a:r>
            <a:r>
              <a:rPr lang="es-AR" sz="1400" b="1" dirty="0"/>
              <a:t>Mi situación y la de mi familia es desastrosa, es la primera vez que piso el ANSES para mendigar algo.”</a:t>
            </a:r>
            <a:r>
              <a:rPr lang="es-AR" sz="1400" dirty="0"/>
              <a:t> </a:t>
            </a:r>
            <a:endParaRPr lang="es-AR" sz="1400" dirty="0" smtClean="0"/>
          </a:p>
          <a:p>
            <a:pPr marL="109728" indent="0" algn="ctr">
              <a:buNone/>
            </a:pPr>
            <a:r>
              <a:rPr lang="es-AR" sz="1400" b="0" dirty="0" smtClean="0"/>
              <a:t>(Varón </a:t>
            </a:r>
            <a:r>
              <a:rPr lang="es-AR" sz="1400" b="0" dirty="0"/>
              <a:t>de 54 años, despedido recientemente de una fábrica </a:t>
            </a:r>
            <a:r>
              <a:rPr lang="es-AR" sz="1400" b="0" dirty="0" smtClean="0"/>
              <a:t>textil)</a:t>
            </a:r>
            <a:endParaRPr lang="es-AR" sz="1400" b="0" dirty="0"/>
          </a:p>
          <a:p>
            <a:pPr algn="ctr"/>
            <a:endParaRPr lang="es-AR" sz="800" dirty="0"/>
          </a:p>
          <a:p>
            <a:endParaRPr lang="es-AR" sz="800" dirty="0"/>
          </a:p>
          <a:p>
            <a:endParaRPr lang="es-AR" sz="800" dirty="0"/>
          </a:p>
          <a:p>
            <a:endParaRPr lang="es-AR" sz="800" dirty="0"/>
          </a:p>
          <a:p>
            <a:endParaRPr lang="es-AR" sz="800" dirty="0"/>
          </a:p>
          <a:p>
            <a:pPr marL="109728" indent="0">
              <a:buNone/>
            </a:pPr>
            <a:endParaRPr lang="es-AR" sz="800" dirty="0"/>
          </a:p>
          <a:p>
            <a:endParaRPr lang="es-AR" sz="800" dirty="0"/>
          </a:p>
          <a:p>
            <a:endParaRPr lang="es-AR" sz="800" dirty="0"/>
          </a:p>
          <a:p>
            <a:endParaRPr lang="es-AR" sz="800" dirty="0"/>
          </a:p>
          <a:p>
            <a:endParaRPr lang="es-AR" sz="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AR" sz="2800" dirty="0" smtClean="0"/>
              <a:t>Pérdida del poder adquisitivo de los beneficiarios de las prestaciones de ANSES: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764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447556"/>
              </p:ext>
            </p:extLst>
          </p:nvPr>
        </p:nvGraphicFramePr>
        <p:xfrm>
          <a:off x="30832" y="28992"/>
          <a:ext cx="89644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514484" y="5733256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/>
              <a:t>El haber mínimo jubilatorio pasó de representar en el año 2015 $ 459,79 dólares a $ 217,73 dólares en el 2019. Una pérdida estimada del 47% </a:t>
            </a:r>
            <a:endParaRPr lang="es-AR" dirty="0"/>
          </a:p>
        </p:txBody>
      </p:sp>
      <p:graphicFrame>
        <p:nvGraphicFramePr>
          <p:cNvPr id="4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390911"/>
              </p:ext>
            </p:extLst>
          </p:nvPr>
        </p:nvGraphicFramePr>
        <p:xfrm>
          <a:off x="0" y="116632"/>
          <a:ext cx="89644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507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entrocepa.com.ar/images/informes/20190805-anses-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3" r="15676"/>
          <a:stretch/>
        </p:blipFill>
        <p:spPr bwMode="auto">
          <a:xfrm>
            <a:off x="335280" y="0"/>
            <a:ext cx="8485192" cy="49869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9384" y="5229200"/>
            <a:ext cx="8856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“</a:t>
            </a:r>
            <a:r>
              <a:rPr lang="es-AR" b="1" dirty="0"/>
              <a:t>Los aumentos de las jubilaciones no cubren el aumento de los precios. No alcanza para nada.” </a:t>
            </a:r>
            <a:endParaRPr lang="es-AR" b="1" dirty="0" smtClean="0"/>
          </a:p>
          <a:p>
            <a:pPr algn="ctr"/>
            <a:r>
              <a:rPr lang="es-AR" dirty="0" smtClean="0"/>
              <a:t>(</a:t>
            </a:r>
            <a:r>
              <a:rPr lang="es-AR" dirty="0"/>
              <a:t>Jubilado, 73 años- </a:t>
            </a:r>
            <a:r>
              <a:rPr lang="es-AR" dirty="0" smtClean="0"/>
              <a:t>No se jubiló por </a:t>
            </a:r>
            <a:r>
              <a:rPr lang="es-AR" dirty="0"/>
              <a:t>la moratoria ni cobra </a:t>
            </a:r>
            <a:r>
              <a:rPr lang="es-AR" dirty="0" smtClean="0"/>
              <a:t>la </a:t>
            </a:r>
            <a:r>
              <a:rPr lang="es-AR" dirty="0"/>
              <a:t>Reparación Histórica. Puerta de la </a:t>
            </a:r>
            <a:r>
              <a:rPr lang="es-AR" dirty="0" smtClean="0"/>
              <a:t>ANSES)</a:t>
            </a:r>
            <a:endParaRPr lang="es-AR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100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20940" cy="548640"/>
          </a:xfrm>
        </p:spPr>
        <p:txBody>
          <a:bodyPr/>
          <a:lstStyle/>
          <a:p>
            <a:pPr algn="ctr"/>
            <a:r>
              <a:rPr lang="es-AR" dirty="0" smtClean="0"/>
              <a:t>Pérdida del poder adquisitivo </a:t>
            </a:r>
            <a:endParaRPr lang="es-AR" dirty="0"/>
          </a:p>
        </p:txBody>
      </p:sp>
      <p:graphicFrame>
        <p:nvGraphicFramePr>
          <p:cNvPr id="5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273542"/>
              </p:ext>
            </p:extLst>
          </p:nvPr>
        </p:nvGraphicFramePr>
        <p:xfrm>
          <a:off x="0" y="908720"/>
          <a:ext cx="91440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339752" y="5157192"/>
            <a:ext cx="6727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/>
              <a:t>El haber de una AUH pasó de representar en el año 2015 US $ 80,47 dólares a US$ 58,93 dólares en el 2019. Una pérdida estimada del 26,74%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144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520940" cy="3579849"/>
          </a:xfrm>
        </p:spPr>
        <p:txBody>
          <a:bodyPr>
            <a:noAutofit/>
          </a:bodyPr>
          <a:lstStyle/>
          <a:p>
            <a:pPr algn="just"/>
            <a:r>
              <a:rPr lang="es-AR" sz="2400" dirty="0" smtClean="0"/>
              <a:t>Puerta de la sede de ANSES Rosario (Sarmiento y Rioja). Casos: 220</a:t>
            </a:r>
          </a:p>
          <a:p>
            <a:pPr marL="109728" indent="0" algn="just">
              <a:buNone/>
            </a:pPr>
            <a:endParaRPr lang="es-AR" sz="2000" dirty="0" smtClean="0"/>
          </a:p>
          <a:p>
            <a:pPr algn="just"/>
            <a:r>
              <a:rPr lang="es-AR" sz="2400" dirty="0" smtClean="0"/>
              <a:t>Barrio Empalme Graneros (Zona Noroeste de la ciudad de Rosario). Casos: 220 </a:t>
            </a:r>
          </a:p>
          <a:p>
            <a:pPr marL="109728" indent="0" algn="just">
              <a:buNone/>
            </a:pPr>
            <a:endParaRPr lang="es-AR" sz="2400" dirty="0" smtClean="0"/>
          </a:p>
          <a:p>
            <a:pPr algn="just"/>
            <a:r>
              <a:rPr lang="es-AR" sz="2400" dirty="0" smtClean="0"/>
              <a:t>Muestreo Integral de todos los barrios de la ciudad de Casilda (departamento Caseros). Casos: 160 </a:t>
            </a:r>
            <a:endParaRPr lang="es-AR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Puntos de Relevamiento </a:t>
            </a:r>
            <a:br>
              <a:rPr lang="es-AR" dirty="0" smtClean="0"/>
            </a:br>
            <a:r>
              <a:rPr lang="es-AR" dirty="0" smtClean="0"/>
              <a:t>Total de Casos relevados: 600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5668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s-AR" sz="2800" dirty="0" smtClean="0"/>
              <a:t>Socioeconómica y educativa</a:t>
            </a:r>
          </a:p>
          <a:p>
            <a:endParaRPr lang="es-AR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AR" sz="2800" dirty="0" smtClean="0"/>
              <a:t>Grado de conocimiento y opinión sobre las leyes Previsionales</a:t>
            </a:r>
          </a:p>
          <a:p>
            <a:endParaRPr lang="es-AR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s-AR" sz="2800" dirty="0" smtClean="0"/>
              <a:t>Acceso y destino de los Créditos ANSES</a:t>
            </a:r>
            <a:endParaRPr lang="es-AR" sz="2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Variables del Relevamiento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800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es-AR" sz="2400" dirty="0" smtClean="0"/>
              <a:t>Anónima</a:t>
            </a:r>
          </a:p>
          <a:p>
            <a:r>
              <a:rPr lang="es-AR" sz="2400" b="0" dirty="0" smtClean="0"/>
              <a:t>Varones (38%) y Mujeres (62%)</a:t>
            </a:r>
          </a:p>
          <a:p>
            <a:endParaRPr lang="es-AR" sz="2400" dirty="0" smtClean="0"/>
          </a:p>
          <a:p>
            <a:r>
              <a:rPr lang="es-AR" sz="2400" dirty="0" smtClean="0"/>
              <a:t>Rangos de Edad Relevados:</a:t>
            </a:r>
          </a:p>
          <a:p>
            <a:pPr lvl="3"/>
            <a:r>
              <a:rPr lang="es-AR" sz="2400" dirty="0"/>
              <a:t>1) menores de 18 </a:t>
            </a:r>
            <a:r>
              <a:rPr lang="es-AR" sz="2400" dirty="0" smtClean="0"/>
              <a:t>años: 2% </a:t>
            </a:r>
          </a:p>
          <a:p>
            <a:pPr lvl="3"/>
            <a:r>
              <a:rPr lang="es-AR" sz="2400" dirty="0" smtClean="0"/>
              <a:t>2</a:t>
            </a:r>
            <a:r>
              <a:rPr lang="es-AR" sz="2400" dirty="0"/>
              <a:t>) entre 18 y 24 </a:t>
            </a:r>
            <a:r>
              <a:rPr lang="es-AR" sz="2400" dirty="0" smtClean="0"/>
              <a:t>años: 10%</a:t>
            </a:r>
          </a:p>
          <a:p>
            <a:pPr lvl="3"/>
            <a:r>
              <a:rPr lang="es-AR" sz="2400" dirty="0" smtClean="0"/>
              <a:t>3</a:t>
            </a:r>
            <a:r>
              <a:rPr lang="es-AR" sz="2400" dirty="0"/>
              <a:t>) entre 25 y 44 </a:t>
            </a:r>
            <a:r>
              <a:rPr lang="es-AR" sz="2400" dirty="0" smtClean="0"/>
              <a:t>años: 35%</a:t>
            </a:r>
          </a:p>
          <a:p>
            <a:pPr lvl="3"/>
            <a:r>
              <a:rPr lang="es-AR" sz="2400" dirty="0" smtClean="0"/>
              <a:t>4</a:t>
            </a:r>
            <a:r>
              <a:rPr lang="es-AR" sz="2400" dirty="0"/>
              <a:t>) entre 45 y 64 </a:t>
            </a:r>
            <a:r>
              <a:rPr lang="es-AR" sz="2400" dirty="0" smtClean="0"/>
              <a:t>años: 31%</a:t>
            </a:r>
          </a:p>
          <a:p>
            <a:pPr lvl="3"/>
            <a:r>
              <a:rPr lang="es-AR" sz="2400" dirty="0" smtClean="0"/>
              <a:t>5</a:t>
            </a:r>
            <a:r>
              <a:rPr lang="es-AR" sz="2400" dirty="0"/>
              <a:t>) mayor a 65 </a:t>
            </a:r>
            <a:r>
              <a:rPr lang="es-AR" sz="2400" dirty="0" smtClean="0"/>
              <a:t>años: 22%</a:t>
            </a:r>
            <a:endParaRPr lang="es-AR" sz="2400" dirty="0"/>
          </a:p>
          <a:p>
            <a:pPr lvl="3"/>
            <a:endParaRPr lang="es-AR" sz="2400" dirty="0" smtClean="0"/>
          </a:p>
          <a:p>
            <a:endParaRPr lang="es-AR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DESCRIPCIÓN DE LA MUESTRA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968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1624</TotalTime>
  <Words>685</Words>
  <Application>Microsoft Office PowerPoint</Application>
  <PresentationFormat>Presentación en pantalla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Ángulos</vt:lpstr>
      <vt:lpstr>Resultados  relevamiento comunitario</vt:lpstr>
      <vt:lpstr>Marco normativo actual del Sistema Previsional Argentino:</vt:lpstr>
      <vt:lpstr>Pérdida del poder adquisitivo de los beneficiarios de las prestaciones de ANSES:</vt:lpstr>
      <vt:lpstr>Presentación de PowerPoint</vt:lpstr>
      <vt:lpstr>Presentación de PowerPoint</vt:lpstr>
      <vt:lpstr>Pérdida del poder adquisitivo </vt:lpstr>
      <vt:lpstr>Puntos de Relevamiento  Total de Casos relevados: 600</vt:lpstr>
      <vt:lpstr>Variables del Relevamiento</vt:lpstr>
      <vt:lpstr>DESCRIPCIÓN DE LA MUESTRA</vt:lpstr>
      <vt:lpstr>NIVEL EDUCATIVO DE LOS ENCUESTADOS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Características de los Créditos ANSES: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GRÁFICOS</dc:title>
  <dc:creator>Luffi</dc:creator>
  <cp:lastModifiedBy>Liliana</cp:lastModifiedBy>
  <cp:revision>23</cp:revision>
  <dcterms:created xsi:type="dcterms:W3CDTF">2019-08-20T19:25:30Z</dcterms:created>
  <dcterms:modified xsi:type="dcterms:W3CDTF">2019-09-16T11:06:48Z</dcterms:modified>
</cp:coreProperties>
</file>